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7" r:id="rId9"/>
    <p:sldId id="268" r:id="rId10"/>
    <p:sldId id="266" r:id="rId11"/>
    <p:sldId id="262" r:id="rId12"/>
    <p:sldId id="264" r:id="rId13"/>
    <p:sldId id="276" r:id="rId14"/>
    <p:sldId id="263" r:id="rId15"/>
    <p:sldId id="269" r:id="rId16"/>
    <p:sldId id="279" r:id="rId17"/>
    <p:sldId id="277" r:id="rId18"/>
    <p:sldId id="280" r:id="rId19"/>
    <p:sldId id="281" r:id="rId20"/>
    <p:sldId id="282" r:id="rId21"/>
    <p:sldId id="283" r:id="rId22"/>
    <p:sldId id="284" r:id="rId23"/>
    <p:sldId id="273" r:id="rId24"/>
    <p:sldId id="274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0099"/>
    <a:srgbClr val="FF0066"/>
    <a:srgbClr val="990099"/>
    <a:srgbClr val="006600"/>
    <a:srgbClr val="EFB7F3"/>
    <a:srgbClr val="F37174"/>
    <a:srgbClr val="EFA963"/>
    <a:srgbClr val="B1F9D8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002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99FD-4384-4E1F-A8D9-F9AB0835C7B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490A8-2EC2-47FD-A150-E49AFF5A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images/search?viewport=wide&amp;text=%D0%BF%D0%BE%D1%87%D1%82%D0%B0&amp;img_url=http%3A%2F%2Fimg-fotki.yandex.ru%2Fget%2F2%2Fmrakos.0%2F0_2040_172e65d7_XL&amp;pos=21&amp;uinfo=sw-1440-sh-900-ww-1180-wh-680-pd-1-wp-16x10_1440x900&amp;rpt=simage&amp;_=1423147008483&amp;pin=1-" TargetMode="External"/><Relationship Id="rId3" Type="http://schemas.openxmlformats.org/officeDocument/2006/relationships/hyperlink" Target="http://yandex.ru/images/search?viewport=wide&amp;text=%D0%BF%D0%B8%D1%81%D1%8C%D0%BC%D0%BE&amp;img_url=http%3A%2F%2Fi1213.photobucket.com%2Falbums%2Fcc479%2Fart_nikitin%2F3794.jpg&amp;pos=1&amp;uinfo=sw-1440-sh-900-ww-1180-wh-680-pd-1-wp-16x10_1440x900&amp;rpt=simage&amp;_=1423146596774&amp;pin=1-" TargetMode="External"/><Relationship Id="rId7" Type="http://schemas.openxmlformats.org/officeDocument/2006/relationships/hyperlink" Target="http://yandex.ru/images/search?img_url=http%3A%2F%2Fimg-fotki.yandex.ru%2Fget%2F6413%2F128890803.7%2F0_8eba5_c7f77cdb_XL&amp;uinfo=sw-1440-sh-900-ww-1180-wh-680-pd-1-wp-16x10_1440x900&amp;_=1423146948272&amp;p=1&amp;viewport=wide&amp;text=%D0%BF%D0%BE%D1%87%D1%82%D0%BE%D0%B2%D1%8B%D0%B9%20%D1%8F%D1%89%D0%B8%D0%BA%20%D0%B0%D0%BD%D0%B3%D0%BB%D0%B8%D0%B9%D1%81%D0%BA%D0%B8%D0%B9&amp;pos=52&amp;rpt=simage&amp;pin=1-" TargetMode="External"/><Relationship Id="rId2" Type="http://schemas.openxmlformats.org/officeDocument/2006/relationships/hyperlink" Target="http://yandex.ru/images/search?text=%D1%80%D0%B5%D1%87%D0%B5%D0%B2%D0%B0%D1%8F%20%D1%80%D0%B0%D0%B7%D0%BC%D0%B8%D0%BD%D0%BA%D0%B0%20%D0%BF%D0%BE%20%D0%B0%D0%BD%D0%B3%D0%BB%D0%B8%D0%B9%D1%81%D0%BA%D0%B8&amp;img_url=http%3A%2F%2Fplaneta-znaniy.ru%2Fimages%2Ftongue.png&amp;pos=8&amp;rpt=simage&amp;uinfo=sw-1440-sh-900-ww-1180-wh-680-pd-1-wp-16x10_1440x900&amp;pin=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yandex.ru/images/search?viewport=wide&amp;text=%D0%BA%D0%BE%D0%BD%D0%B2%D0%B5%D1%80%D1%82&amp;img_url=http%3A%2F%2Fwww.sergio.by%2Fblog%2Fwp-content%2Fuploads%2F2011%2F01%2Fenvelope_15.jpg&amp;pos=27&amp;uinfo=sw-1440-sh-900-ww-1180-wh-680-pd-1-wp-16x10_1440x900&amp;rpt=simage&amp;_=1423146845792&amp;pin=1-" TargetMode="External"/><Relationship Id="rId5" Type="http://schemas.openxmlformats.org/officeDocument/2006/relationships/hyperlink" Target="http://yandex.ru/images/search?img_url=http%3A%2F%2Fimg-fotki.yandex.ru%2Fget%2F2710%2Fstiloirutw.5%2F0_1f089_1a9db693_XL&amp;uinfo=sw-1440-sh-900-ww-1180-wh-680-pd-1-wp-16x10_1440x900&amp;_=1423146805480&amp;viewport=wide&amp;nomisspell=1&amp;text=%D0%BD%D0%BE%D0%B2%D0%BE%D0%B3%D0%BE%D0%B4%D0%BD%D1%8F%D1%8F%20%D0%BC%D0%B0%D1%80%D0%BA%D0%B0&amp;pos=4&amp;rpt=simage&amp;pin=1-" TargetMode="External"/><Relationship Id="rId10" Type="http://schemas.openxmlformats.org/officeDocument/2006/relationships/hyperlink" Target="http://yandex.ru/images/search?viewport=wide&amp;text=%D0%B0%D0%B4%D1%80%D0%B5%D1%81%20%D0%BD%D0%B0%20%D0%BF%D0%B8%D1%81%D1%8C%D0%BC%D0%B5&amp;img_url=http%3A%2F%2Fwww.sbornet.ru%2Fimage%2Fletter%2F1.jpg&amp;pos=23&amp;uinfo=sw-1440-sh-900-ww-1180-wh-680-pd-1-wp-16x10_1440x900&amp;rpt=simage&amp;_=1423147159615&amp;pin=1-" TargetMode="External"/><Relationship Id="rId4" Type="http://schemas.openxmlformats.org/officeDocument/2006/relationships/hyperlink" Target="http://yandex.ru/images/search?img_url=http%3A%2F%2Fsavok.name%2Fuploads%2Fng_otkr%2F77.jpg&amp;uinfo=sw-1440-sh-900-ww-1180-wh-680-pd-1-wp-16x10_1440x900&amp;_=1423146743938&amp;p=1&amp;viewport=wide&amp;text=%D0%BD%D0%BE%D0%B2%D0%BE%D0%B3%D0%BE%D0%B4%D0%BD%D1%8F%D1%8F%20%D0%BE%D1%82%D0%BA%D1%80%D1%8B%D1%82%D0%BA%D0%B0&amp;pos=51&amp;rpt=simage&amp;pin=1-" TargetMode="External"/><Relationship Id="rId9" Type="http://schemas.openxmlformats.org/officeDocument/2006/relationships/hyperlink" Target="http://yandex.ru/images/search?text=%D0%BF%D0%BE%D1%87%D1%82%D0%B0%D0%BB%D1%8C%D0%BE%D0%BD&amp;uinfo=sw-1440-sh-900-ww-1180-wh-680-pd-1-wp-16x10_1440x900&amp;pin=1-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0019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МКОУ СОШ «Советская школа № 1», Курская область, Советский район, </a:t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 smtClean="0">
                <a:latin typeface="Arial Black" pitchFamily="34" charset="0"/>
              </a:rPr>
              <a:t>пос. Кшенский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928802"/>
            <a:ext cx="8786874" cy="4786346"/>
          </a:xfrm>
          <a:effectLst>
            <a:outerShdw blurRad="50800" dist="50800" dir="5400000" algn="ctr" rotWithShape="0">
              <a:srgbClr val="7030A0">
                <a:alpha val="75000"/>
              </a:srgbClr>
            </a:outerShdw>
          </a:effectLst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Тема:</a:t>
            </a:r>
            <a:endParaRPr lang="ru-RU" sz="4400" dirty="0" smtClean="0">
              <a:solidFill>
                <a:srgbClr val="006666"/>
              </a:solidFill>
              <a:latin typeface="Arial Black" pitchFamily="34" charset="0"/>
            </a:endParaRPr>
          </a:p>
          <a:p>
            <a:r>
              <a:rPr lang="ru-RU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</a:t>
            </a:r>
            <a:r>
              <a:rPr lang="en-US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POST OFFICE</a:t>
            </a:r>
            <a:r>
              <a:rPr lang="ru-RU" sz="4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»</a:t>
            </a:r>
            <a:endParaRPr lang="en-US" sz="44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endParaRPr lang="en-US" dirty="0" smtClean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endParaRPr lang="en-US" sz="2400" dirty="0" smtClean="0">
              <a:latin typeface="Arial Black" pitchFamily="34" charset="0"/>
            </a:endParaRPr>
          </a:p>
          <a:p>
            <a:pPr algn="r"/>
            <a:r>
              <a:rPr lang="ru-RU" sz="2400" i="1" dirty="0" smtClean="0">
                <a:solidFill>
                  <a:schemeClr val="tx1"/>
                </a:solidFill>
                <a:latin typeface="Arial Black" pitchFamily="34" charset="0"/>
              </a:rPr>
              <a:t>Выполнила: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Учитель английского языка </a:t>
            </a:r>
          </a:p>
          <a:p>
            <a:pPr algn="r"/>
            <a:r>
              <a:rPr lang="ru-RU" sz="2400" dirty="0" err="1" smtClean="0">
                <a:solidFill>
                  <a:schemeClr val="tx1"/>
                </a:solidFill>
                <a:latin typeface="Arial Black" pitchFamily="34" charset="0"/>
              </a:rPr>
              <a:t>Свеженцева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 Олеся Витальевна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071569"/>
          </a:xfrm>
        </p:spPr>
        <p:txBody>
          <a:bodyPr>
            <a:noAutofit/>
          </a:bodyPr>
          <a:lstStyle/>
          <a:p>
            <a:r>
              <a:rPr lang="en-US" sz="88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</a:t>
            </a:r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ost office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071810"/>
            <a:ext cx="7786742" cy="25669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201106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64373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53"/>
            <a:ext cx="7772400" cy="857256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paper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_5b349_833d954c_X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6643734" cy="4537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1357321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envelope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конверт</a:t>
            </a:r>
            <a:endParaRPr lang="ru-RU" dirty="0"/>
          </a:p>
        </p:txBody>
      </p:sp>
      <p:pic>
        <p:nvPicPr>
          <p:cNvPr id="4" name="Рисунок 3" descr="envelope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000240"/>
            <a:ext cx="6715172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85883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address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onver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00240"/>
            <a:ext cx="71438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1357290" y="1285860"/>
            <a:ext cx="1343028" cy="1343028"/>
          </a:xfrm>
          <a:prstGeom prst="straightConnector1">
            <a:avLst/>
          </a:prstGeom>
          <a:ln w="60325" cmpd="sng">
            <a:solidFill>
              <a:srgbClr val="FF0000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5264955" y="3450425"/>
            <a:ext cx="1485904" cy="1157302"/>
          </a:xfrm>
          <a:prstGeom prst="straightConnector1">
            <a:avLst/>
          </a:prstGeom>
          <a:ln w="60325" cmpd="sng">
            <a:solidFill>
              <a:srgbClr val="FF0000"/>
            </a:solidFill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772400" cy="1571635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stamp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oviet_Union-1958-Stamp-0_10__100_Years_of_Russian_Stam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423531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7345f3c34f218422dbd9e7a887bb76e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643314"/>
            <a:ext cx="4068762" cy="303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5-02-06 19-06-52_0024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rcRect l="12900" t="26041" r="18300" b="40625"/>
          <a:stretch>
            <a:fillRect/>
          </a:stretch>
        </p:blipFill>
        <p:spPr>
          <a:xfrm>
            <a:off x="142844" y="961617"/>
            <a:ext cx="9001156" cy="5896383"/>
          </a:xfrm>
          <a:prstGeom prst="rect">
            <a:avLst/>
          </a:prstGeom>
          <a:ln w="142875" cmpd="sng">
            <a:solidFill>
              <a:srgbClr val="00FE73"/>
            </a:solidFill>
          </a:ln>
          <a:effectLst>
            <a:softEdge rad="127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571503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Answer the questions (Ex. 2 p.75)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928662" y="5643578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конверт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1000100" y="5643578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ручка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928662" y="5643578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открытка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928662" y="5745286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марка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7772400" cy="857257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Warm-Up</a:t>
            </a:r>
            <a:r>
              <a:rPr lang="ru-RU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8501122" cy="5500726"/>
          </a:xfrm>
        </p:spPr>
        <p:txBody>
          <a:bodyPr>
            <a:normAutofit/>
          </a:bodyPr>
          <a:lstStyle/>
          <a:p>
            <a:pPr algn="l"/>
            <a:endParaRPr lang="ru-RU" sz="2800" dirty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What day is it today?     -    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It is…</a:t>
            </a: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What date is it today?    -    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It is the…of…</a:t>
            </a: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What season is it now?   -    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It is…</a:t>
            </a: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What season do you like and why?- </a:t>
            </a:r>
            <a:endPara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 like (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время года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)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because I can (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что делать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)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When is your birthday?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– </a:t>
            </a:r>
            <a:endParaRPr 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l">
              <a:buFontTx/>
              <a:buChar char="-"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My birthday is on the … of …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928662" y="5745286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бумага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hlinkClick r:id="" action="ppaction://hlinkshowjump?jump=nextslide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Овальная выноска 64"/>
          <p:cNvSpPr/>
          <p:nvPr/>
        </p:nvSpPr>
        <p:spPr>
          <a:xfrm>
            <a:off x="928662" y="5745286"/>
            <a:ext cx="7143800" cy="1112714"/>
          </a:xfrm>
          <a:prstGeom prst="wedgeEllipseCallout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</a:t>
            </a:r>
            <a:endParaRPr lang="ru-RU" sz="80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15342" cy="100013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Crossword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928934"/>
            <a:ext cx="6357982" cy="571480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428596" y="1285860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928926" y="207167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Выноска со стрелкой вправо 12"/>
          <p:cNvSpPr/>
          <p:nvPr/>
        </p:nvSpPr>
        <p:spPr>
          <a:xfrm>
            <a:off x="1285852" y="278605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2928926" y="350043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1285852" y="421481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143108" y="4929198"/>
            <a:ext cx="714380" cy="500066"/>
          </a:xfrm>
          <a:prstGeom prst="rightArrowCallout">
            <a:avLst/>
          </a:prstGeom>
          <a:solidFill>
            <a:srgbClr val="F37174"/>
          </a:solidFill>
          <a:ln>
            <a:solidFill>
              <a:srgbClr val="F3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4297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0023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29256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12858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71474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001024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76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651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0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00232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488" y="271462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429256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200024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143768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14376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29256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00232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72000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72000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14744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714744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429256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414338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429256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86512" y="342900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57488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01024" y="4857760"/>
            <a:ext cx="857256" cy="714380"/>
          </a:xfrm>
          <a:prstGeom prst="rect">
            <a:avLst/>
          </a:prstGeom>
          <a:solidFill>
            <a:srgbClr val="EFB7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ru-RU" sz="6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Управляющая кнопка: далее 66">
            <a:hlinkClick r:id="" action="ppaction://hlinkshowjump?jump=nextslide" highlightClick="1"/>
          </p:cNvPr>
          <p:cNvSpPr/>
          <p:nvPr/>
        </p:nvSpPr>
        <p:spPr>
          <a:xfrm>
            <a:off x="7786710" y="5815584"/>
            <a:ext cx="857256" cy="756688"/>
          </a:xfrm>
          <a:prstGeom prst="actionButtonForwardNex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1785949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atin typeface="Arial Black" pitchFamily="34" charset="0"/>
              </a:rPr>
              <a:t>Ex. 6 p. 76</a:t>
            </a:r>
            <a:br>
              <a:rPr lang="en-US" sz="3600" b="1" dirty="0" smtClean="0">
                <a:latin typeface="Arial Black" pitchFamily="34" charset="0"/>
              </a:rPr>
            </a:br>
            <a:r>
              <a:rPr lang="en-US" sz="3600" b="1" dirty="0" smtClean="0">
                <a:latin typeface="Arial Black" pitchFamily="34" charset="0"/>
              </a:rPr>
              <a:t>Say what you can </a:t>
            </a:r>
            <a:r>
              <a:rPr lang="en-US" sz="3600" b="1" dirty="0" smtClean="0">
                <a:solidFill>
                  <a:srgbClr val="CC0099"/>
                </a:solidFill>
                <a:latin typeface="Arial Black" pitchFamily="34" charset="0"/>
              </a:rPr>
              <a:t>buy (</a:t>
            </a:r>
            <a:r>
              <a:rPr lang="ru-RU" sz="3600" b="1" dirty="0" smtClean="0">
                <a:solidFill>
                  <a:srgbClr val="CC0099"/>
                </a:solidFill>
                <a:latin typeface="Arial Black" pitchFamily="34" charset="0"/>
              </a:rPr>
              <a:t>купить</a:t>
            </a:r>
            <a:r>
              <a:rPr lang="en-US" sz="3600" b="1" dirty="0" smtClean="0">
                <a:solidFill>
                  <a:srgbClr val="CC0099"/>
                </a:solidFill>
                <a:latin typeface="Arial Black" pitchFamily="34" charset="0"/>
              </a:rPr>
              <a:t>) </a:t>
            </a:r>
            <a:r>
              <a:rPr lang="en-US" sz="3600" b="1" dirty="0" smtClean="0">
                <a:latin typeface="Arial Black" pitchFamily="34" charset="0"/>
              </a:rPr>
              <a:t>at the post office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572560" cy="3781436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think I can buy…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510254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3143248"/>
            <a:ext cx="5286412" cy="35089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858280" cy="2500306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>Home Assignment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SB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200" dirty="0" smtClean="0"/>
              <a:t>Ex. 5 p. 76 (to read and translate)</a:t>
            </a:r>
            <a:br>
              <a:rPr lang="en-US" sz="3200" dirty="0" smtClean="0"/>
            </a:br>
            <a:r>
              <a:rPr lang="en-US" sz="3200" dirty="0" smtClean="0"/>
              <a:t>         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WB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200" dirty="0" smtClean="0"/>
              <a:t>Ex. 3 p. 48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928934"/>
            <a:ext cx="8429684" cy="35719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</a:t>
            </a:r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</a:t>
            </a:r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</a:p>
          <a:p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worked hard today)))</a:t>
            </a:r>
          </a:p>
          <a:p>
            <a:endParaRPr lang="ru-RU" dirty="0"/>
          </a:p>
        </p:txBody>
      </p:sp>
      <p:pic>
        <p:nvPicPr>
          <p:cNvPr id="4" name="Рисунок 3" descr="-great-jo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4429132"/>
            <a:ext cx="3357586" cy="22965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858280" cy="9286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Использованные ссылки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429684" cy="5715016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2"/>
              </a:rPr>
              <a:t>http://yandex.ru/images/search?text=%D1%80%D0%B5%D1%87%D0%B5%D0%B2%D0%B0%D1%8F%20%D1%80%D0%B0%D0%B7%D0%BC%D0%B8%D0%BD%D0%BA%D0%B0%20%D0%BF%D0%BE%20%D0%B0%D0%BD%D0%B3%D0%BB%D0%B8%D0%B9%D1%81%D0%BA%D0%B8&amp;img_url=http%3A%2F%2Fplaneta-znaniy.ru%2Fimages%2Ftongue.png&amp;pos=8&amp;rpt=simage&amp;uinfo=sw-1440-sh-900-ww-1180-wh-680-pd-1-wp-16x10_1440x900&amp;pin=1</a:t>
            </a:r>
            <a:r>
              <a:rPr lang="ru-RU" sz="3700" dirty="0" smtClean="0">
                <a:solidFill>
                  <a:schemeClr val="tx1"/>
                </a:solidFill>
              </a:rPr>
              <a:t> – язык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3"/>
              </a:rPr>
              <a:t>http://yandex.ru/images/search?viewport=wide&amp;text=%D0%BF%D0%B8%D1%81%D1%8C%D0%BC%D0%BE&amp;img_url=http%3A%2F%2Fi1213.photobucket.com%2Falbums%2Fcc479%2Fart_nikitin%2F3794.jpg&amp;pos=1&amp;uinfo=sw-1440-sh-900-ww-1180-wh-680-pd-1-wp-16x10_1440x900&amp;rpt=simage&amp;_=1423146596774&amp;pin=1-</a:t>
            </a:r>
            <a:r>
              <a:rPr lang="ru-RU" sz="3700" dirty="0" smtClean="0">
                <a:solidFill>
                  <a:schemeClr val="tx1"/>
                </a:solidFill>
              </a:rPr>
              <a:t> письмо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4"/>
              </a:rPr>
              <a:t>http://yandex.ru/images/search?img_url=http%3A%2F%2Fsavok.name%2Fuploads%2Fng_otkr%2F77.jpg&amp;uinfo=sw-1440-sh-900-ww-1180-wh-680-pd-1-wp-16x10_1440x900&amp;_=1423146743938&amp;p=1&amp;viewport=wide&amp;text=%D0%BD%D0%BE%D0%B2%D0%BE%D0%B3%D0%BE%D0%B4%D0%BD%D1%8F%D1%8F%20%D0%BE%D1%82%D0%BA%D1%80%D1%8B%D1%82%D0%BA%D0%B0&amp;pos=51&amp;rpt=simage&amp;pin=1-</a:t>
            </a:r>
            <a:r>
              <a:rPr lang="ru-RU" sz="3700" dirty="0" smtClean="0">
                <a:solidFill>
                  <a:schemeClr val="tx1"/>
                </a:solidFill>
              </a:rPr>
              <a:t> открытка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5"/>
              </a:rPr>
              <a:t>http://yandex.ru/images/search?img_url=http%3A%2F%2Fimg-fotki.yandex.ru%2Fget%2F2710%2Fstiloirutw.5%2F0_1f089_1a9db693_XL&amp;uinfo=sw-1440-sh-900-ww-1180-wh-680-pd-1-wp-16x10_1440x900&amp;_=1423146805480&amp;viewport=wide&amp;nomisspell=1&amp;text=%D0%BD%D0%BE%D0%B2%D0%BE%D0%B3%D0%BE%D0%B4%D0%BD%D1%8F%D1%8F%20%D0%BC%D0%B0%D1%80%D0%BA%D0%B0&amp;pos=4&amp;rpt=simage&amp;pin=1-</a:t>
            </a:r>
            <a:r>
              <a:rPr lang="ru-RU" sz="3700" dirty="0" smtClean="0">
                <a:solidFill>
                  <a:schemeClr val="tx1"/>
                </a:solidFill>
              </a:rPr>
              <a:t> марка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6"/>
              </a:rPr>
              <a:t>http://yandex.ru/images/search?viewport=wide&amp;text=%D0%BA%D0%BE%D0%BD%D0%B2%D0%B5%D1%80%D1%82&amp;img_url=http%3A%2F%2Fwww.sergio.by%2Fblog%2Fwp-content%2Fuploads%2F2011%2F01%2Fenvelope_15.jpg&amp;pos=27&amp;uinfo=sw-1440-sh-900-ww-1180-wh-680-pd-1-wp-16x10_1440x900&amp;rpt=simage&amp;_=1423146845792&amp;pin=1-</a:t>
            </a:r>
            <a:r>
              <a:rPr lang="ru-RU" sz="3700" dirty="0" smtClean="0">
                <a:solidFill>
                  <a:schemeClr val="tx1"/>
                </a:solidFill>
              </a:rPr>
              <a:t> конверт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7"/>
              </a:rPr>
              <a:t>http://yandex.ru/images/search?img_url=http%3A%2F%2Fimg-fotki.yandex.ru%2Fget%2F6413%2F128890803.7%2F0_8eba5_c7f77cdb_XL&amp;uinfo=sw-1440-sh-900-ww-1180-wh-680-pd-1-wp-16x10_1440x900&amp;_=1423146948272&amp;p=1&amp;viewport=wide&amp;text=%D0%BF%D0%BE%D1%87%D1%82%D0%BE%D0%B2%D1%8B%D0%B9%20%D1%8F%D1%89%D0%B8%D0%BA%20%D0%B0%D0%BD%D0%B3%D0%BB%D0%B8%D0%B9%D1%81%D0%BA%D0%B8%D0%B9&amp;pos=52&amp;rpt=simage&amp;pin=1-</a:t>
            </a:r>
            <a:r>
              <a:rPr lang="ru-RU" sz="3700" dirty="0" smtClean="0">
                <a:solidFill>
                  <a:schemeClr val="tx1"/>
                </a:solidFill>
              </a:rPr>
              <a:t> почтовый ящик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8"/>
              </a:rPr>
              <a:t>http://yandex.ru/images/search?viewport=wide&amp;text=%D0%BF%D0%BE%D1%87%D1%82%D0%B0&amp;img_url=http%3A%2F%2Fimg-fotki.yandex.ru%2Fget%2F2%2Fmrakos.0%2F0_2040_172e65d7_XL&amp;pos=21&amp;uinfo=sw-1440-sh-900-ww-1180-wh-680-pd-1-wp-16x10_1440x900&amp;rpt=simage&amp;_=1423147008483&amp;pin=1-</a:t>
            </a:r>
            <a:r>
              <a:rPr lang="ru-RU" sz="3700" dirty="0" smtClean="0">
                <a:solidFill>
                  <a:schemeClr val="tx1"/>
                </a:solidFill>
              </a:rPr>
              <a:t> почта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9"/>
              </a:rPr>
              <a:t>http://yandex.ru/images/search?text=%D0%BF%D0%BE%D1%87%D1%82%D0%B0%D0%BB%D1%8C%D0%BE%D0%BD&amp;uinfo=sw-1440-sh-900-ww-1180-wh-680-pd-1-wp-16x10_1440x900&amp;pin=1-</a:t>
            </a:r>
            <a:r>
              <a:rPr lang="ru-RU" sz="3700" dirty="0" smtClean="0">
                <a:solidFill>
                  <a:schemeClr val="tx1"/>
                </a:solidFill>
              </a:rPr>
              <a:t> почтальон</a:t>
            </a:r>
          </a:p>
          <a:p>
            <a:pPr algn="just"/>
            <a:r>
              <a:rPr lang="ru-RU" sz="3700" u="sng" dirty="0" smtClean="0">
                <a:solidFill>
                  <a:schemeClr val="tx1"/>
                </a:solidFill>
                <a:hlinkClick r:id="rId10"/>
              </a:rPr>
              <a:t>http://yandex.ru/images/search?viewport=wide&amp;text=%D0%B0%D0%B4%D1%80%D0%B5%D1%81%20%D0%BD%D0%B0%20%D0%BF%D0%B8%D1%81%D1%8C%D0%BC%D0%B5&amp;img_url=http%3A%2F%2Fwww.sbornet.ru%2Fimage%2Fletter%2F1.jpg&amp;pos=23&amp;uinfo=sw-1440-sh-900-ww-1180-wh-680-pd-1-wp-16x10_1440x900&amp;rpt=simage&amp;_=</a:t>
            </a:r>
            <a:r>
              <a:rPr lang="ru-RU" sz="3700" u="sng" smtClean="0">
                <a:solidFill>
                  <a:schemeClr val="tx1"/>
                </a:solidFill>
                <a:hlinkClick r:id="rId10"/>
              </a:rPr>
              <a:t>1423147159615&amp;pin=1-</a:t>
            </a:r>
            <a:r>
              <a:rPr lang="ru-RU" sz="3700" smtClean="0">
                <a:solidFill>
                  <a:schemeClr val="tx1"/>
                </a:solidFill>
              </a:rPr>
              <a:t> </a:t>
            </a:r>
            <a:r>
              <a:rPr lang="ru-RU" sz="3700" smtClean="0">
                <a:solidFill>
                  <a:schemeClr val="tx1"/>
                </a:solidFill>
              </a:rPr>
              <a:t>адрес</a:t>
            </a:r>
          </a:p>
          <a:p>
            <a:pPr algn="just"/>
            <a:endParaRPr lang="ru-RU" sz="3700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Let’s train our tongues</a:t>
            </a:r>
            <a:r>
              <a:rPr lang="en-US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785794"/>
            <a:ext cx="9144000" cy="6072206"/>
          </a:xfrm>
        </p:spPr>
        <p:txBody>
          <a:bodyPr>
            <a:normAutofit/>
          </a:bodyPr>
          <a:lstStyle/>
          <a:p>
            <a:endParaRPr lang="en-US" sz="36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3600" dirty="0" err="1" smtClean="0">
                <a:solidFill>
                  <a:srgbClr val="C00000"/>
                </a:solidFill>
                <a:latin typeface="Arial Black" pitchFamily="34" charset="0"/>
              </a:rPr>
              <a:t>Aa</a:t>
            </a: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               </a:t>
            </a:r>
            <a:r>
              <a:rPr lang="en-US" sz="3600" dirty="0" err="1" smtClean="0">
                <a:solidFill>
                  <a:srgbClr val="C00000"/>
                </a:solidFill>
                <a:latin typeface="Arial Black" pitchFamily="34" charset="0"/>
              </a:rPr>
              <a:t>Ee</a:t>
            </a: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              </a:t>
            </a:r>
            <a:r>
              <a:rPr lang="en-US" sz="3600" dirty="0" err="1" smtClean="0">
                <a:solidFill>
                  <a:srgbClr val="C00000"/>
                </a:solidFill>
                <a:latin typeface="Arial Black" pitchFamily="34" charset="0"/>
              </a:rPr>
              <a:t>Oo</a:t>
            </a:r>
            <a:endParaRPr lang="en-US" sz="36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r>
              <a:rPr lang="en-US" sz="3600" b="1" dirty="0" smtClean="0">
                <a:solidFill>
                  <a:schemeClr val="tx1"/>
                </a:solidFill>
              </a:rPr>
              <a:t>    [e]           [</a:t>
            </a:r>
            <a:r>
              <a:rPr lang="en-US" sz="3600" b="1" dirty="0" err="1" smtClean="0">
                <a:solidFill>
                  <a:schemeClr val="tx1"/>
                </a:solidFill>
              </a:rPr>
              <a:t>i</a:t>
            </a:r>
            <a:r>
              <a:rPr lang="en-US" sz="3600" b="1" dirty="0" smtClean="0">
                <a:solidFill>
                  <a:schemeClr val="tx1"/>
                </a:solidFill>
              </a:rPr>
              <a:t>:]       [</a:t>
            </a:r>
            <a:r>
              <a:rPr lang="en-US" sz="3600" b="1" dirty="0" err="1" smtClean="0">
                <a:solidFill>
                  <a:schemeClr val="tx1"/>
                </a:solidFill>
              </a:rPr>
              <a:t>ei</a:t>
            </a:r>
            <a:r>
              <a:rPr lang="en-US" sz="3600" b="1" dirty="0" smtClean="0">
                <a:solidFill>
                  <a:schemeClr val="tx1"/>
                </a:solidFill>
              </a:rPr>
              <a:t>]       [æ]     [</a:t>
            </a:r>
            <a:r>
              <a:rPr lang="ru-RU" sz="3600" b="1" dirty="0" err="1" smtClean="0">
                <a:solidFill>
                  <a:schemeClr val="tx1"/>
                </a:solidFill>
              </a:rPr>
              <a:t>ə</a:t>
            </a:r>
            <a:r>
              <a:rPr lang="en-US" sz="2800" b="1" dirty="0" smtClean="0">
                <a:solidFill>
                  <a:schemeClr val="tx1"/>
                </a:solidFill>
              </a:rPr>
              <a:t>Ʊ</a:t>
            </a:r>
            <a:r>
              <a:rPr lang="en-US" sz="3600" b="1" dirty="0" smtClean="0">
                <a:solidFill>
                  <a:schemeClr val="tx1"/>
                </a:solidFill>
              </a:rPr>
              <a:t>]             [</a:t>
            </a:r>
            <a:r>
              <a:rPr lang="ru-RU" sz="3600" b="1" dirty="0" err="1" smtClean="0">
                <a:solidFill>
                  <a:schemeClr val="tx1"/>
                </a:solidFill>
              </a:rPr>
              <a:t>ɔ</a:t>
            </a:r>
            <a:r>
              <a:rPr lang="en-US" sz="3600" b="1" dirty="0" smtClean="0">
                <a:solidFill>
                  <a:schemeClr val="tx1"/>
                </a:solidFill>
              </a:rPr>
              <a:t>]</a:t>
            </a:r>
            <a:endParaRPr lang="en-US" sz="36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just"/>
            <a:r>
              <a:rPr lang="en-US" sz="3600" b="1" dirty="0" smtClean="0">
                <a:solidFill>
                  <a:schemeClr val="tx1"/>
                </a:solidFill>
              </a:rPr>
              <a:t>  </a:t>
            </a:r>
            <a:r>
              <a:rPr lang="en-US" b="1" dirty="0" smtClean="0">
                <a:solidFill>
                  <a:schemeClr val="tx1"/>
                </a:solidFill>
              </a:rPr>
              <a:t>p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n		 sh</a:t>
            </a:r>
            <a:r>
              <a:rPr lang="en-US" b="1" dirty="0" smtClean="0">
                <a:solidFill>
                  <a:srgbClr val="C00000"/>
                </a:solidFill>
              </a:rPr>
              <a:t>e </a:t>
            </a:r>
            <a:r>
              <a:rPr lang="en-US" b="1" dirty="0" smtClean="0">
                <a:solidFill>
                  <a:schemeClr val="tx1"/>
                </a:solidFill>
              </a:rPr>
              <a:t>    t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ble         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m      p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stman      b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x</a:t>
            </a:r>
          </a:p>
          <a:p>
            <a:pPr algn="just"/>
            <a:r>
              <a:rPr lang="en-US" b="1" dirty="0" smtClean="0">
                <a:solidFill>
                  <a:schemeClr val="tx1"/>
                </a:solidFill>
              </a:rPr>
              <a:t>  p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t		 m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      p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per       b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g	   p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stcard      l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ng</a:t>
            </a:r>
          </a:p>
          <a:p>
            <a:pPr algn="just"/>
            <a:r>
              <a:rPr lang="en-US" b="1" dirty="0" smtClean="0">
                <a:solidFill>
                  <a:schemeClr val="tx1"/>
                </a:solidFill>
              </a:rPr>
              <a:t>  l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tter         h</a:t>
            </a:r>
            <a:r>
              <a:rPr lang="en-US" b="1" dirty="0" smtClean="0">
                <a:solidFill>
                  <a:srgbClr val="C00000"/>
                </a:solidFill>
              </a:rPr>
              <a:t>e </a:t>
            </a:r>
            <a:r>
              <a:rPr lang="en-US" b="1" dirty="0" smtClean="0">
                <a:solidFill>
                  <a:schemeClr val="tx1"/>
                </a:solidFill>
              </a:rPr>
              <a:t>      n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me       m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n     p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ster        f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x	   </a:t>
            </a:r>
          </a:p>
          <a:p>
            <a:pPr algn="just"/>
            <a:r>
              <a:rPr lang="en-US" b="1" dirty="0" smtClean="0">
                <a:solidFill>
                  <a:schemeClr val="tx1"/>
                </a:solidFill>
              </a:rPr>
              <a:t>  addr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ss     P</a:t>
            </a:r>
            <a:r>
              <a:rPr lang="en-US" b="1" dirty="0" smtClean="0">
                <a:solidFill>
                  <a:srgbClr val="C00000"/>
                </a:solidFill>
              </a:rPr>
              <a:t>e</a:t>
            </a:r>
            <a:r>
              <a:rPr lang="en-US" b="1" dirty="0" smtClean="0">
                <a:solidFill>
                  <a:schemeClr val="tx1"/>
                </a:solidFill>
              </a:rPr>
              <a:t>ter    g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me     st</a:t>
            </a: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chemeClr val="tx1"/>
                </a:solidFill>
              </a:rPr>
              <a:t>mp  envel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pe     </a:t>
            </a:r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chemeClr val="tx1"/>
                </a:solidFill>
              </a:rPr>
              <a:t>ffice </a:t>
            </a:r>
          </a:p>
          <a:p>
            <a:pPr algn="just"/>
            <a:endParaRPr lang="ru-RU" sz="3600" b="1" dirty="0" smtClean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714348" y="1857364"/>
            <a:ext cx="571504" cy="357190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071670" y="1857364"/>
            <a:ext cx="428628" cy="357190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929190" y="1857364"/>
            <a:ext cx="428628" cy="357190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3786182" y="1857364"/>
            <a:ext cx="500066" cy="357190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6500826" y="1857364"/>
            <a:ext cx="571504" cy="285752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786710" y="1857364"/>
            <a:ext cx="500066" cy="285752"/>
          </a:xfrm>
          <a:prstGeom prst="straightConnector1">
            <a:avLst/>
          </a:prstGeom>
          <a:ln w="60325">
            <a:solidFill>
              <a:srgbClr val="CC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3"/>
            <a:ext cx="77724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2918"/>
            <a:ext cx="9144000" cy="6215082"/>
          </a:xfrm>
        </p:spPr>
        <p:txBody>
          <a:bodyPr/>
          <a:lstStyle/>
          <a:p>
            <a:pPr algn="just"/>
            <a:endParaRPr lang="ru-RU" dirty="0"/>
          </a:p>
        </p:txBody>
      </p:sp>
      <p:pic>
        <p:nvPicPr>
          <p:cNvPr id="4" name="Рисунок 3" descr="0_98926_b429575d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2857488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76da8_otkritki0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28868"/>
            <a:ext cx="2928926" cy="1828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0_8eba5_c7f77cdb_X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4818"/>
            <a:ext cx="271461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800x600_00722_11.jpg"/>
          <p:cNvPicPr>
            <a:picLocks noChangeAspect="1"/>
          </p:cNvPicPr>
          <p:nvPr/>
        </p:nvPicPr>
        <p:blipFill>
          <a:blip r:embed="rId5"/>
          <a:srcRect l="15235" t="12500" r="21484" b="24999"/>
          <a:stretch>
            <a:fillRect/>
          </a:stretch>
        </p:blipFill>
        <p:spPr>
          <a:xfrm>
            <a:off x="2928926" y="714356"/>
            <a:ext cx="3286148" cy="3278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639" y="285728"/>
            <a:ext cx="2848361" cy="1904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6050" y="4214818"/>
            <a:ext cx="314327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51025455.jpg"/>
          <p:cNvPicPr>
            <a:picLocks noChangeAspect="1"/>
          </p:cNvPicPr>
          <p:nvPr/>
        </p:nvPicPr>
        <p:blipFill>
          <a:blip r:embed="rId8"/>
          <a:srcRect b="6452"/>
          <a:stretch>
            <a:fillRect/>
          </a:stretch>
        </p:blipFill>
        <p:spPr>
          <a:xfrm>
            <a:off x="6429356" y="2428868"/>
            <a:ext cx="271464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envelope_15.jpg"/>
          <p:cNvPicPr>
            <a:picLocks noChangeAspect="1"/>
          </p:cNvPicPr>
          <p:nvPr/>
        </p:nvPicPr>
        <p:blipFill>
          <a:blip r:embed="rId9"/>
          <a:srcRect l="10547" t="12500" r="10937" b="15625"/>
          <a:stretch>
            <a:fillRect/>
          </a:stretch>
        </p:blipFill>
        <p:spPr>
          <a:xfrm>
            <a:off x="6072199" y="4500570"/>
            <a:ext cx="3071802" cy="200026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letter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9144000" cy="47863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70876407_451311_43399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634567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9"/>
            <a:ext cx="7772400" cy="1000132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letterbox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714752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000g4dq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3500462" cy="5000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_8eba5_c7f77cdb_XL.jpeg"/>
          <p:cNvPicPr>
            <a:picLocks noChangeAspect="1"/>
          </p:cNvPicPr>
          <p:nvPr/>
        </p:nvPicPr>
        <p:blipFill>
          <a:blip r:embed="rId3"/>
          <a:srcRect l="20745" r="18617"/>
          <a:stretch>
            <a:fillRect/>
          </a:stretch>
        </p:blipFill>
        <p:spPr>
          <a:xfrm>
            <a:off x="5072066" y="2357430"/>
            <a:ext cx="3234469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9"/>
            <a:ext cx="7772400" cy="1000132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postcard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6400800" cy="13525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50aef4116c0b253f8b5c906217f9ca7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339376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8_marta_6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643182"/>
            <a:ext cx="372633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1470025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postman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00024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p_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643734" cy="488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1000132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poster</a:t>
            </a:r>
            <a:endParaRPr lang="ru-RU" sz="8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SDC10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500174"/>
            <a:ext cx="7715304" cy="514740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421</Words>
  <Application>Microsoft Office PowerPoint</Application>
  <PresentationFormat>Экран (4:3)</PresentationFormat>
  <Paragraphs>234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МКОУ СОШ «Советская школа № 1», Курская область, Советский район,  пос. Кшенский</vt:lpstr>
      <vt:lpstr> Warm-Up </vt:lpstr>
      <vt:lpstr> Let’s train our tongues </vt:lpstr>
      <vt:lpstr>Слайд 4</vt:lpstr>
      <vt:lpstr>letter</vt:lpstr>
      <vt:lpstr>letterbox</vt:lpstr>
      <vt:lpstr>postcard</vt:lpstr>
      <vt:lpstr>postman</vt:lpstr>
      <vt:lpstr>poster</vt:lpstr>
      <vt:lpstr>post office</vt:lpstr>
      <vt:lpstr>paper</vt:lpstr>
      <vt:lpstr>envelope</vt:lpstr>
      <vt:lpstr>address</vt:lpstr>
      <vt:lpstr>stamp</vt:lpstr>
      <vt:lpstr>Answer the questions (Ex. 2 p.75)</vt:lpstr>
      <vt:lpstr>Crossword</vt:lpstr>
      <vt:lpstr>Crossword</vt:lpstr>
      <vt:lpstr>Crossword</vt:lpstr>
      <vt:lpstr>Crossword</vt:lpstr>
      <vt:lpstr>Crossword</vt:lpstr>
      <vt:lpstr>Crossword</vt:lpstr>
      <vt:lpstr>Crossword</vt:lpstr>
      <vt:lpstr>Ex. 6 p. 76 Say what you can buy (купить) at the post office </vt:lpstr>
      <vt:lpstr> Home Assignment  SB: Ex. 5 p. 76 (to read and translate)           WB: Ex. 3 p. 48 </vt:lpstr>
      <vt:lpstr>Использованные ссылки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СОШ «Советская школа № 1», Курская область, Советский район,  пос. Кшенский</dc:title>
  <dc:creator>АЛЕКСЕЙ</dc:creator>
  <cp:lastModifiedBy>АЛЕКСЕЙ</cp:lastModifiedBy>
  <cp:revision>48</cp:revision>
  <dcterms:created xsi:type="dcterms:W3CDTF">2015-02-05T13:20:15Z</dcterms:created>
  <dcterms:modified xsi:type="dcterms:W3CDTF">2015-02-25T14:31:38Z</dcterms:modified>
</cp:coreProperties>
</file>